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9" r:id="rId5"/>
    <p:sldId id="266" r:id="rId6"/>
    <p:sldId id="274" r:id="rId7"/>
    <p:sldId id="270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99" autoAdjust="0"/>
  </p:normalViewPr>
  <p:slideViewPr>
    <p:cSldViewPr>
      <p:cViewPr varScale="1">
        <p:scale>
          <a:sx n="88" d="100"/>
          <a:sy n="88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08912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99FF"/>
                </a:solidFill>
              </a:rPr>
              <a:t>Синхронизация половой охоты коров на предприятии</a:t>
            </a:r>
            <a:br>
              <a:rPr lang="ru-RU" dirty="0" smtClean="0">
                <a:solidFill>
                  <a:srgbClr val="0099FF"/>
                </a:solidFill>
              </a:rPr>
            </a:br>
            <a:endParaRPr lang="ru-RU" dirty="0">
              <a:solidFill>
                <a:srgbClr val="0099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57192"/>
            <a:ext cx="7854696" cy="288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СПК «Чутырский», ветеринарный врач-гинеколог </a:t>
            </a:r>
            <a:r>
              <a:rPr lang="ru-RU" dirty="0" err="1" smtClean="0"/>
              <a:t>Бутолина</a:t>
            </a:r>
            <a:r>
              <a:rPr lang="ru-RU" dirty="0" smtClean="0"/>
              <a:t> С.Р.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75240" cy="5714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99FF"/>
                </a:solidFill>
              </a:rPr>
              <a:t>Характеристика хозяйства</a:t>
            </a:r>
            <a:endParaRPr lang="ru-RU" sz="3200" b="1" dirty="0">
              <a:solidFill>
                <a:srgbClr val="0099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376264" cy="288032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Животноводство</a:t>
            </a: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683568" y="1124744"/>
            <a:ext cx="2520280" cy="1368152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Поголовье крс </a:t>
            </a:r>
            <a:r>
              <a:rPr lang="ru-RU" sz="2000" dirty="0" smtClean="0"/>
              <a:t>2264</a:t>
            </a:r>
            <a:r>
              <a:rPr lang="ru-RU" dirty="0" smtClean="0"/>
              <a:t> гол, </a:t>
            </a:r>
          </a:p>
          <a:p>
            <a:pPr algn="ctr"/>
            <a:r>
              <a:rPr lang="ru-RU" dirty="0" smtClean="0"/>
              <a:t>Коров </a:t>
            </a:r>
            <a:r>
              <a:rPr lang="ru-RU" sz="2000" dirty="0" smtClean="0"/>
              <a:t>870</a:t>
            </a:r>
            <a:r>
              <a:rPr lang="ru-RU" dirty="0" smtClean="0"/>
              <a:t> гол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652120" y="1052736"/>
            <a:ext cx="2808312" cy="1512168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Удой молока от 1 коровы </a:t>
            </a:r>
            <a:r>
              <a:rPr lang="ru-RU" sz="2000" dirty="0" smtClean="0"/>
              <a:t>7881 </a:t>
            </a:r>
            <a:r>
              <a:rPr lang="ru-RU" dirty="0" smtClean="0"/>
              <a:t>кг</a:t>
            </a:r>
          </a:p>
          <a:p>
            <a:pPr algn="ctr"/>
            <a:r>
              <a:rPr lang="ru-RU" dirty="0" smtClean="0"/>
              <a:t>Жир </a:t>
            </a:r>
            <a:r>
              <a:rPr lang="ru-RU" sz="2000" dirty="0" smtClean="0"/>
              <a:t>3,72</a:t>
            </a:r>
            <a:r>
              <a:rPr lang="ru-RU" dirty="0" smtClean="0"/>
              <a:t>%</a:t>
            </a:r>
          </a:p>
          <a:p>
            <a:pPr algn="ctr"/>
            <a:r>
              <a:rPr lang="ru-RU" dirty="0" smtClean="0"/>
              <a:t>Белок </a:t>
            </a:r>
            <a:r>
              <a:rPr lang="ru-RU" sz="2000" dirty="0" smtClean="0"/>
              <a:t>3,09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2420888"/>
            <a:ext cx="2304256" cy="288032"/>
          </a:xfrm>
          <a:prstGeom prst="round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Растениеводство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580112" y="2852936"/>
            <a:ext cx="2520280" cy="1224136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Урожайность зерна в бункерном весе 25,9 ц/га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95536" y="2924944"/>
            <a:ext cx="2592288" cy="1152128"/>
          </a:xfrm>
          <a:prstGeom prst="wedgeEllipseCallou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Общая земельная площадь </a:t>
            </a:r>
            <a:r>
              <a:rPr lang="ru-RU" sz="2000" dirty="0" smtClean="0"/>
              <a:t>6161</a:t>
            </a:r>
            <a:r>
              <a:rPr lang="ru-RU" dirty="0" smtClean="0"/>
              <a:t> га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4149080"/>
            <a:ext cx="2952328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Экономические показатели</a:t>
            </a:r>
            <a:endParaRPr lang="ru-RU" sz="16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95536" y="4725144"/>
            <a:ext cx="2880320" cy="1368152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Среднесписочное количество работающих 248 чел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6228184" y="4725144"/>
            <a:ext cx="2736304" cy="144016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Среднемесячная заработная плата  23337 руб.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3347864" y="4725144"/>
            <a:ext cx="2808312" cy="1440160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Рентабельность производства молока  3,9%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P81128-21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214422"/>
            <a:ext cx="3500462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57166"/>
            <a:ext cx="7931224" cy="5515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99FF"/>
                </a:solidFill>
              </a:rPr>
              <a:t>Актуальность проекта</a:t>
            </a:r>
            <a:endParaRPr lang="ru-RU" sz="3200" b="1" dirty="0">
              <a:solidFill>
                <a:srgbClr val="0099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4282" y="4643446"/>
            <a:ext cx="4929222" cy="17145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Применение синхронизации половой охоты у коров с целью увеличения выхода телят и эффективного использования рабочего времени осеменатора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214423"/>
          <a:ext cx="4857784" cy="305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1143008"/>
              </a:tblGrid>
              <a:tr h="3565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2015г</a:t>
                      </a:r>
                      <a:endParaRPr lang="ru-RU" sz="1600" dirty="0"/>
                    </a:p>
                  </a:txBody>
                  <a:tcPr/>
                </a:tc>
              </a:tr>
              <a:tr h="8752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Поголовье коров</a:t>
                      </a:r>
                    </a:p>
                    <a:p>
                      <a:r>
                        <a:rPr lang="ru-RU" sz="1600" dirty="0" smtClean="0"/>
                        <a:t>В том числе с продуктивностью свыше 8000 кг,%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820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aseline="0" dirty="0" smtClean="0"/>
                        <a:t>13,8</a:t>
                      </a:r>
                      <a:endParaRPr lang="ru-RU" sz="1600" dirty="0" smtClean="0"/>
                    </a:p>
                  </a:txBody>
                  <a:tcPr/>
                </a:tc>
              </a:tr>
              <a:tr h="6158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Плодотворное осеменение по первому разу,%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</a:t>
                      </a:r>
                      <a:endParaRPr lang="ru-RU" sz="1600" dirty="0"/>
                    </a:p>
                  </a:txBody>
                  <a:tcPr/>
                </a:tc>
              </a:tr>
              <a:tr h="3565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Сервис-период, дн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138</a:t>
                      </a:r>
                      <a:endParaRPr lang="ru-RU" sz="1600" dirty="0"/>
                    </a:p>
                  </a:txBody>
                  <a:tcPr/>
                </a:tc>
              </a:tr>
              <a:tr h="3565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Выход телят,%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</a:t>
                      </a:r>
                      <a:endParaRPr lang="ru-RU" sz="1600" dirty="0"/>
                    </a:p>
                  </a:txBody>
                  <a:tcPr/>
                </a:tc>
              </a:tr>
              <a:tr h="4972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осеменений на 1 стел.гол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97552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99FF"/>
                </a:solidFill>
              </a:rPr>
              <a:t>Цели и задачи</a:t>
            </a:r>
            <a:endParaRPr lang="ru-RU" sz="3200" b="1" dirty="0">
              <a:solidFill>
                <a:srgbClr val="00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157592" cy="5760640"/>
          </a:xfrm>
        </p:spPr>
        <p:txBody>
          <a:bodyPr/>
          <a:lstStyle/>
          <a:p>
            <a:r>
              <a:rPr lang="ru-RU" b="1" i="1" u="sng" dirty="0" smtClean="0"/>
              <a:t>Цель</a:t>
            </a:r>
            <a:r>
              <a:rPr lang="ru-RU" dirty="0" smtClean="0"/>
              <a:t>: Организация эффективного воспроизводства стада</a:t>
            </a:r>
            <a:endParaRPr lang="ru-RU" sz="2400" dirty="0" smtClean="0"/>
          </a:p>
          <a:p>
            <a:r>
              <a:rPr lang="ru-RU" sz="2400" b="1" i="1" u="sng" dirty="0" smtClean="0"/>
              <a:t>Задачи</a:t>
            </a:r>
            <a:r>
              <a:rPr lang="ru-RU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Эффективное лечение заболеваний органов репродуктивной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Применение синхронизации и внедрение УЗ-сканера для выявления ранней диагностики стельности и заболеваний органов репродуктивной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Эффективное использование рабочего времени осеменаторов.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18648" cy="105273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Работа ветеринарного врача гинеколога</a:t>
            </a:r>
            <a:endParaRPr lang="ru-RU" sz="3200" b="1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556792"/>
            <a:ext cx="3886200" cy="469160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Содержимое 4" descr="P81127-0708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214422"/>
            <a:ext cx="3786213" cy="503397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9817"/>
          <a:stretch>
            <a:fillRect/>
          </a:stretch>
        </p:blipFill>
        <p:spPr bwMode="auto">
          <a:xfrm>
            <a:off x="611561" y="1196752"/>
            <a:ext cx="3948922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548680"/>
            <a:ext cx="250033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Новотельная корова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24744"/>
            <a:ext cx="2571768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Ректальное исследование</a:t>
            </a:r>
          </a:p>
          <a:p>
            <a:pPr algn="ctr"/>
            <a:r>
              <a:rPr lang="ru-RU" sz="1600" dirty="0" smtClean="0"/>
              <a:t>с 5 дня отела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988840"/>
            <a:ext cx="2592288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Термометрия</a:t>
            </a:r>
          </a:p>
          <a:p>
            <a:pPr algn="ctr"/>
            <a:r>
              <a:rPr lang="ru-RU" sz="1600" dirty="0" smtClean="0"/>
              <a:t>с 1-10 день отела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780928"/>
            <a:ext cx="1152128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&lt;39,5C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08920"/>
            <a:ext cx="1357322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&gt;39,5C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501008"/>
            <a:ext cx="164307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Субинволюция матки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01008"/>
            <a:ext cx="1571636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Эндометрит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221088"/>
            <a:ext cx="1571636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Смотреть протокол лечения №1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293096"/>
            <a:ext cx="1571636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Смотреть протокол лечения №2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429000"/>
            <a:ext cx="1785950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Задержание последа</a:t>
            </a:r>
          </a:p>
          <a:p>
            <a:pPr algn="ctr"/>
            <a:r>
              <a:rPr lang="ru-RU" sz="1600" dirty="0" smtClean="0"/>
              <a:t>Эндометрит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293096"/>
            <a:ext cx="1714512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Смотреть протокол лечения №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5301208"/>
            <a:ext cx="1571636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32 дня от отела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6021288"/>
            <a:ext cx="2088232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Схема прессинг</a:t>
            </a:r>
          </a:p>
          <a:p>
            <a:pPr algn="ctr"/>
            <a:r>
              <a:rPr lang="ru-RU" sz="1600" dirty="0" smtClean="0"/>
              <a:t>(осеменение 70 дн)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34" y="548680"/>
            <a:ext cx="4071966" cy="9286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Проблемные коровы </a:t>
            </a:r>
          </a:p>
          <a:p>
            <a:pPr algn="ctr"/>
            <a:r>
              <a:rPr lang="ru-RU" dirty="0" smtClean="0"/>
              <a:t> (второе осеменение со 105-110 дня 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136" y="1772816"/>
            <a:ext cx="2643206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Схема овсинг</a:t>
            </a: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2915816" y="980728"/>
            <a:ext cx="124637" cy="194364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2915816" y="1844824"/>
            <a:ext cx="108000" cy="180000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2915816" y="2492896"/>
            <a:ext cx="72008" cy="288032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17998542">
            <a:off x="4395379" y="2412855"/>
            <a:ext cx="89770" cy="475338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8620121">
            <a:off x="2615147" y="5072915"/>
            <a:ext cx="162015" cy="419677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 rot="3371133">
            <a:off x="4527577" y="5041369"/>
            <a:ext cx="160854" cy="498938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63888" y="5013176"/>
            <a:ext cx="144016" cy="288032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5292080" y="3140968"/>
            <a:ext cx="144016" cy="288032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 rot="20038966">
            <a:off x="3480905" y="3141818"/>
            <a:ext cx="96295" cy="356114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1143248">
            <a:off x="2321728" y="3185781"/>
            <a:ext cx="108056" cy="348861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020272" y="1412776"/>
            <a:ext cx="144016" cy="360040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2708920"/>
            <a:ext cx="1368152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Здоровая корова</a:t>
            </a: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 rot="1745825">
            <a:off x="1589109" y="2504349"/>
            <a:ext cx="97937" cy="195875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-252536" y="4005064"/>
            <a:ext cx="1728192" cy="288032"/>
          </a:xfrm>
          <a:prstGeom prst="bentConnector3">
            <a:avLst>
              <a:gd name="adj1" fmla="val 50000"/>
            </a:avLst>
          </a:prstGeom>
          <a:ln w="508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55576" y="5013176"/>
            <a:ext cx="288032" cy="0"/>
          </a:xfrm>
          <a:prstGeom prst="straightConnector1">
            <a:avLst/>
          </a:prstGeom>
          <a:ln w="508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низ 43"/>
          <p:cNvSpPr/>
          <p:nvPr/>
        </p:nvSpPr>
        <p:spPr>
          <a:xfrm>
            <a:off x="3563888" y="5877272"/>
            <a:ext cx="72008" cy="144016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68144" y="6309320"/>
            <a:ext cx="1512168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Стельная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796136" y="5733256"/>
            <a:ext cx="1584176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Нестельная</a:t>
            </a:r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4788024" y="6093296"/>
            <a:ext cx="1008112" cy="144016"/>
          </a:xfrm>
          <a:prstGeom prst="right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4788024" y="6525344"/>
            <a:ext cx="1080120" cy="144016"/>
          </a:xfrm>
          <a:prstGeom prst="right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Стрелка вниз 50"/>
          <p:cNvSpPr/>
          <p:nvPr/>
        </p:nvSpPr>
        <p:spPr>
          <a:xfrm rot="10800000">
            <a:off x="7020272" y="2420888"/>
            <a:ext cx="144016" cy="3312368"/>
          </a:xfrm>
          <a:prstGeom prst="downArrow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99FF"/>
                </a:solidFill>
              </a:rPr>
              <a:t>Лечебно-профилактические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99FF"/>
                </a:solidFill>
              </a:rPr>
              <a:t>мероприятия</a:t>
            </a:r>
            <a:endParaRPr lang="ru-RU" sz="32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692696"/>
          <a:ext cx="8280920" cy="59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628"/>
                <a:gridCol w="1065647"/>
                <a:gridCol w="1439957"/>
                <a:gridCol w="1594844"/>
                <a:gridCol w="1594844"/>
              </a:tblGrid>
              <a:tr h="4558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 на 2019г</a:t>
                      </a:r>
                      <a:endParaRPr lang="ru-RU" dirty="0"/>
                    </a:p>
                  </a:txBody>
                  <a:tcPr/>
                </a:tc>
              </a:tr>
              <a:tr h="1458387">
                <a:tc>
                  <a:txBody>
                    <a:bodyPr/>
                    <a:lstStyle/>
                    <a:p>
                      <a:r>
                        <a:rPr lang="ru-RU" dirty="0" smtClean="0"/>
                        <a:t>Поголовье, дойное стадо,гол.</a:t>
                      </a:r>
                    </a:p>
                    <a:p>
                      <a:r>
                        <a:rPr lang="ru-RU" dirty="0" smtClean="0"/>
                        <a:t>В том числе с продуктивностью свыше 8000 кг,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820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12,7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870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20,7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870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29,3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890</a:t>
                      </a:r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37</a:t>
                      </a:r>
                      <a:endParaRPr lang="ru-RU" sz="2400" dirty="0"/>
                    </a:p>
                  </a:txBody>
                  <a:tcPr/>
                </a:tc>
              </a:tr>
              <a:tr h="483868"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 телят,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84</a:t>
                      </a:r>
                      <a:endParaRPr lang="ru-RU" sz="2400" dirty="0"/>
                    </a:p>
                  </a:txBody>
                  <a:tcPr/>
                </a:tc>
              </a:tr>
              <a:tr h="599603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Сервис-период,</a:t>
                      </a:r>
                      <a:r>
                        <a:rPr lang="ru-RU" baseline="0" dirty="0" smtClean="0"/>
                        <a:t> 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126</a:t>
                      </a:r>
                      <a:endParaRPr lang="ru-RU" sz="2400" dirty="0"/>
                    </a:p>
                  </a:txBody>
                  <a:tcPr/>
                </a:tc>
              </a:tr>
              <a:tr h="91149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осеменений на одно плодотворное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1,8</a:t>
                      </a:r>
                      <a:endParaRPr lang="ru-RU" sz="2400" dirty="0"/>
                    </a:p>
                  </a:txBody>
                  <a:tcPr/>
                </a:tc>
              </a:tr>
              <a:tr h="12580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</a:t>
                      </a:r>
                      <a:r>
                        <a:rPr lang="ru-RU" baseline="0" dirty="0" smtClean="0"/>
                        <a:t> производственного использования коров, отелов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3,3</a:t>
                      </a:r>
                      <a:endParaRPr lang="ru-RU" sz="2400" dirty="0"/>
                    </a:p>
                  </a:txBody>
                  <a:tcPr/>
                </a:tc>
              </a:tr>
              <a:tr h="638044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Сред. удой молока от одной коровы,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7191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7560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7881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8137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2976" y="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FF"/>
                </a:solidFill>
                <a:latin typeface="+mj-lt"/>
              </a:rPr>
              <a:t>Достигнутые результаты</a:t>
            </a:r>
            <a:endParaRPr lang="ru-RU" sz="3200" b="1" dirty="0">
              <a:solidFill>
                <a:srgbClr val="0099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shishlifescience.com/wp-content/uploads/2019/02/Crops-Feed-for-Cattle-to-Increase-Milk-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2062" y="188640"/>
            <a:ext cx="7727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99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rgbClr val="0099FF"/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633</TotalTime>
  <Words>321</Words>
  <Application>Microsoft Office PowerPoint</Application>
  <PresentationFormat>Экран (4:3)</PresentationFormat>
  <Paragraphs>111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Синхронизация половой охоты коров на предприятии </vt:lpstr>
      <vt:lpstr>Характеристика хозяйства</vt:lpstr>
      <vt:lpstr>Актуальность проекта</vt:lpstr>
      <vt:lpstr>Цели и задачи</vt:lpstr>
      <vt:lpstr>Работа ветеринарного врача гинеколога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75</cp:revision>
  <dcterms:created xsi:type="dcterms:W3CDTF">2019-08-20T12:09:10Z</dcterms:created>
  <dcterms:modified xsi:type="dcterms:W3CDTF">2019-11-27T09:49:56Z</dcterms:modified>
</cp:coreProperties>
</file>